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60" r:id="rId4"/>
    <p:sldId id="261" r:id="rId5"/>
    <p:sldId id="265" r:id="rId6"/>
    <p:sldId id="262" r:id="rId7"/>
    <p:sldId id="266" r:id="rId8"/>
    <p:sldId id="267" r:id="rId9"/>
    <p:sldId id="269" r:id="rId10"/>
    <p:sldId id="270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 snapToObjects="1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318ED-02A4-8547-9874-1251DA6608DF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00F8C-5783-7746-963A-4B71EA08E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72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3AB78F-6935-FD43-9952-F51147EF8C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8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50C3-CA4C-BC48-8761-AA4498408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5CB11F-A723-3A43-87ED-EA08C71D7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88BB0-5FB1-2E46-9BF4-ED976C5CC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351A-CB50-FB44-9FA4-702A692359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3BC32-DF25-5948-B253-7034CAD88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03B98-EB26-0D47-B657-0EF68E26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15A7F-DAAA-7147-B39A-912F3A91F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2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6F0BB-7C1C-704B-8178-E5C2DE8E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EB6FBC-2367-6C45-9F47-7E0718F85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3FCE5-F06C-E447-A0C0-6A43C0EFB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351A-CB50-FB44-9FA4-702A692359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59D04-3A13-7443-8DDC-E1F36F93E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2F8EB-4BC8-7043-9CCD-04B345CB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15A7F-DAAA-7147-B39A-912F3A91F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0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0A50F0-595E-2847-BAFB-4EBD0A8C9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55C4D5-20D8-9E4B-9418-4FF550265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5F763-3808-F647-A8D6-0D21F33EB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351A-CB50-FB44-9FA4-702A692359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F4A8F-2CC0-494B-B1E2-7DF0CFBB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3B669-FC0B-C24F-B2D2-6AA3EC4E6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15A7F-DAAA-7147-B39A-912F3A91F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0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335E-8C88-EC4B-917B-713529B01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C60C0-CEBD-884B-923D-70EFDE3CA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7EA6E-3E8A-F746-9FA4-D654667C1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351A-CB50-FB44-9FA4-702A692359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01156-6A57-F945-80C8-FEAE5FBB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B89-3572-3049-AFA1-33D38909C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15A7F-DAAA-7147-B39A-912F3A91F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169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A1A0-BE6D-2147-B636-5C0A8120C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55144-E81B-BE4F-81C7-EEC1F5A5C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0E602-0C3F-C248-8CC6-FB552B217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351A-CB50-FB44-9FA4-702A692359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DADE0-1F9C-C346-8BE7-D5C38237E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8CC14-2F32-7F4B-9634-E27EDEF2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15A7F-DAAA-7147-B39A-912F3A91F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15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A95CB-752D-1946-840D-198A669F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39811-D877-6A42-B9DB-00956EFD8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0E4CE-0C22-A146-9993-A319DF92C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A6E1D-231A-DC49-8989-8A90C0350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351A-CB50-FB44-9FA4-702A692359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D2C1F-73A7-A042-80B6-8B22310B0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44E2C-78D4-2D43-BDA1-953BA2B4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15A7F-DAAA-7147-B39A-912F3A91F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51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5589F-A0C1-1540-A4B5-3C545C81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4580A-3868-6343-BF54-B63A67F9C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505514-6031-B54D-81B9-05B71997E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0641D-0891-2E40-8937-906B8E13F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E6C23A-DB1B-894A-815C-806C374020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8EFC7-0FA9-9444-8FC6-71434DB92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351A-CB50-FB44-9FA4-702A692359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0DFBB-8CF2-9A4D-B84D-354782EE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7F6A78-BFA5-8A41-8EB9-E50856CA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15A7F-DAAA-7147-B39A-912F3A91F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9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D455B-7B0B-A141-868E-416D5635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A4E766-5BDE-E14F-BFEB-CE3780710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351A-CB50-FB44-9FA4-702A692359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7EC93-54DE-4A43-A40E-F11937DB4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D477E-3A67-D34A-8296-86B647629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15A7F-DAAA-7147-B39A-912F3A91F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80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537152-5412-E44F-8983-F9AE03E2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351A-CB50-FB44-9FA4-702A692359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A2698-68B7-284F-A6F7-3A75D5A35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05959-B9E6-EF48-AADC-8B13B3CB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15A7F-DAAA-7147-B39A-912F3A91F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97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EEE9-2C47-FC40-A611-960EB303E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7E9A8-296A-634C-8847-E4C0EDEDD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3C35B-0F98-A04D-AC93-9B816B5ED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AAE8B-329F-4741-B2E5-07A2BD56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351A-CB50-FB44-9FA4-702A692359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D196E-906F-5346-AA97-43079EAE7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5F2B8-182A-054D-90EA-4196DB3FA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15A7F-DAAA-7147-B39A-912F3A91F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3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8069-8C31-8E4D-8BBC-5373395E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C0ECD2-75F4-B448-9351-F5233A66EE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C0C51-CC6A-0E44-9F57-381657D8C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67761-53E2-E24E-B067-586731C09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351A-CB50-FB44-9FA4-702A692359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F277E-736A-3F45-A395-FFD484337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E61BA-184A-6346-95A4-33EEB5135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15A7F-DAAA-7147-B39A-912F3A91F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24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B507C3-E327-B248-8792-C88C74D82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CD913-9BC4-B14E-99B7-96D28F098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8D992-23F0-D34B-BE01-1E6F9352D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E351A-CB50-FB44-9FA4-702A692359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9C512-539E-E841-9E8D-6C560A647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829CB-5300-1147-BE48-6F6841D43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15A7F-DAAA-7147-B39A-912F3A91F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0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lisons@uci.edu" TargetMode="External"/><Relationship Id="rId7" Type="http://schemas.openxmlformats.org/officeDocument/2006/relationships/image" Target="../media/image4.png"/><Relationship Id="rId2" Type="http://schemas.openxmlformats.org/officeDocument/2006/relationships/hyperlink" Target="mailto:wangb@or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4C55C-251C-E04E-AFE5-F06E48DE7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199"/>
            <a:ext cx="9144000" cy="1909763"/>
          </a:xfrm>
        </p:spPr>
        <p:txBody>
          <a:bodyPr anchor="ctr">
            <a:normAutofit/>
          </a:bodyPr>
          <a:lstStyle/>
          <a:p>
            <a:r>
              <a:rPr lang="en-US" sz="3600" b="1" dirty="0"/>
              <a:t>Legacy of microbial composition matters in simulating climate-driven litter decomposition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21646-D950-C84F-A18F-2B7FD5AC5B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Bin Wang </a:t>
            </a:r>
          </a:p>
          <a:p>
            <a:r>
              <a:rPr lang="en-US" dirty="0"/>
              <a:t>(</a:t>
            </a:r>
            <a:r>
              <a:rPr lang="en-US" dirty="0">
                <a:hlinkClick r:id="rId2"/>
              </a:rPr>
              <a:t>wangb@ornl.gov</a:t>
            </a:r>
            <a:r>
              <a:rPr lang="en-US" dirty="0"/>
              <a:t>; ORNL)</a:t>
            </a:r>
          </a:p>
          <a:p>
            <a:r>
              <a:rPr lang="en-US" dirty="0"/>
              <a:t>Steven Allison </a:t>
            </a:r>
          </a:p>
          <a:p>
            <a:r>
              <a:rPr lang="en-US" dirty="0"/>
              <a:t>(</a:t>
            </a:r>
            <a:r>
              <a:rPr lang="en-US" dirty="0">
                <a:hlinkClick r:id="rId3"/>
              </a:rPr>
              <a:t>allisons@uci.edu</a:t>
            </a:r>
            <a:r>
              <a:rPr lang="en-US" dirty="0"/>
              <a:t>; UC Irvine)</a:t>
            </a:r>
          </a:p>
        </p:txBody>
      </p:sp>
      <p:pic>
        <p:nvPicPr>
          <p:cNvPr id="1026" name="Picture 2" descr="FM21 logo">
            <a:extLst>
              <a:ext uri="{FF2B5EF4-FFF2-40B4-BE49-F238E27FC236}">
                <a16:creationId xmlns:a16="http://schemas.microsoft.com/office/drawing/2014/main" id="{B02077E2-B02A-5848-A22C-C4354E495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873" y="193553"/>
            <a:ext cx="2918254" cy="101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A950E17-F6DE-B54F-8EC2-399D7E4D1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44484" y="5735637"/>
            <a:ext cx="3146854" cy="756479"/>
          </a:xfrm>
          <a:prstGeom prst="rect">
            <a:avLst/>
          </a:prstGeom>
        </p:spPr>
      </p:pic>
      <p:pic>
        <p:nvPicPr>
          <p:cNvPr id="1028" name="Picture 4" descr="University of California Irvine">
            <a:extLst>
              <a:ext uri="{FF2B5EF4-FFF2-40B4-BE49-F238E27FC236}">
                <a16:creationId xmlns:a16="http://schemas.microsoft.com/office/drawing/2014/main" id="{563C49B7-0F4A-C64D-A4BD-85031349C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0" b="26401"/>
          <a:stretch/>
        </p:blipFill>
        <p:spPr bwMode="auto">
          <a:xfrm>
            <a:off x="6300664" y="5610956"/>
            <a:ext cx="3173031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177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D820-7743-BB4B-AABF-7245D4B8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A unifying framework of predicting microbial litter decomposition empirically?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6E537-F9E7-4F41-AFE3-D18DC5C32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74043"/>
            <a:ext cx="10515600" cy="70292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Need to confront a challenge of measuring these composite traits!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A7092-9F9F-DD48-B617-9B1EEFF8E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80845"/>
            <a:ext cx="5943600" cy="34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80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00829-9971-E84A-97A3-83CC57CED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/>
              <a:t>Take-home messages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D3522-BCB7-C349-A8B7-F934F884F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788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Legacy of microbial composition matters!</a:t>
            </a:r>
          </a:p>
          <a:p>
            <a:endParaRPr lang="en-US" dirty="0"/>
          </a:p>
          <a:p>
            <a:r>
              <a:rPr lang="en-US" dirty="0"/>
              <a:t>A 3-way tradeoff may uniformly explain how microbial composition affects litter decomposition.</a:t>
            </a:r>
          </a:p>
          <a:p>
            <a:endParaRPr lang="en-US" dirty="0"/>
          </a:p>
          <a:p>
            <a:r>
              <a:rPr lang="en-US" dirty="0"/>
              <a:t>It offers a potential framework for empirically predicting litter decomposition at scales but entails empirical verification.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690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CA9A2-BFB2-0745-8E18-8CFE2DB8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Microbial composition matters in litter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31851-C108-AE45-B41C-EFF697339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Tremendous diversity and complexity make it exciting to study composition-functioning relationships in microbiomes.</a:t>
            </a:r>
          </a:p>
          <a:p>
            <a:endParaRPr lang="en-US" dirty="0"/>
          </a:p>
          <a:p>
            <a:r>
              <a:rPr lang="en-US" dirty="0"/>
              <a:t>Various approaches at varying scales were applied:</a:t>
            </a:r>
          </a:p>
          <a:p>
            <a:pPr marL="0" indent="0">
              <a:buNone/>
            </a:pPr>
            <a:r>
              <a:rPr lang="en-US" dirty="0"/>
              <a:t>   -&gt; manipulation of community composition in lab (</a:t>
            </a:r>
            <a:r>
              <a:rPr lang="en-US" sz="2000" dirty="0"/>
              <a:t>e.g., Yu et al. 2019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-&gt; lab incubations of natural communities (</a:t>
            </a:r>
            <a:r>
              <a:rPr lang="en-US" sz="2000" dirty="0"/>
              <a:t>e.g., Pascual-García and Bell 2020 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-&gt; reciprocal transplant in field-manipulated plots (</a:t>
            </a:r>
            <a:r>
              <a:rPr lang="en-US" sz="2000" dirty="0"/>
              <a:t>e.g., Allison et al. 2013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-&gt; reciprocal transplant in natural habitats (</a:t>
            </a:r>
            <a:r>
              <a:rPr lang="en-US" sz="2000" dirty="0"/>
              <a:t>e.g., Glassman et al. 2021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0459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A5720-7AAA-274D-8CFF-C804C1EF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We do not yet know why composition matters!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A7D18-703D-7E4A-A293-642FFFB8152C}"/>
              </a:ext>
            </a:extLst>
          </p:cNvPr>
          <p:cNvSpPr txBox="1"/>
          <p:nvPr/>
        </p:nvSpPr>
        <p:spPr>
          <a:xfrm>
            <a:off x="1283043" y="2128808"/>
            <a:ext cx="3781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Conceptual challenge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9784F-8050-6541-AF5A-BE1F35AE94C7}"/>
              </a:ext>
            </a:extLst>
          </p:cNvPr>
          <p:cNvSpPr txBox="1"/>
          <p:nvPr/>
        </p:nvSpPr>
        <p:spPr>
          <a:xfrm>
            <a:off x="7403978" y="2128808"/>
            <a:ext cx="3682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Methodological barrier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BE4B7A-419F-3B49-8A5B-A59248389327}"/>
              </a:ext>
            </a:extLst>
          </p:cNvPr>
          <p:cNvSpPr txBox="1"/>
          <p:nvPr/>
        </p:nvSpPr>
        <p:spPr>
          <a:xfrm>
            <a:off x="963828" y="2905780"/>
            <a:ext cx="49722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-&gt; The ‘Hierarchical Concept’</a:t>
            </a:r>
          </a:p>
          <a:p>
            <a:r>
              <a:rPr lang="en-US" sz="2800" dirty="0"/>
              <a:t>(Lavelle et al. 1993; </a:t>
            </a:r>
            <a:r>
              <a:rPr lang="en-US" sz="2800" dirty="0" err="1"/>
              <a:t>Aerts</a:t>
            </a:r>
            <a:r>
              <a:rPr lang="en-US" sz="2800" dirty="0"/>
              <a:t> 1997)</a:t>
            </a:r>
          </a:p>
          <a:p>
            <a:endParaRPr lang="en-US" sz="2800" dirty="0"/>
          </a:p>
          <a:p>
            <a:r>
              <a:rPr lang="en-US" sz="2800" dirty="0"/>
              <a:t>-&gt; Proved to be a reasoning fallacy(Bradford et al. 2017 NEE)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72ACF-64DE-004B-A500-A5888CF817A9}"/>
              </a:ext>
            </a:extLst>
          </p:cNvPr>
          <p:cNvSpPr txBox="1"/>
          <p:nvPr/>
        </p:nvSpPr>
        <p:spPr>
          <a:xfrm>
            <a:off x="6531907" y="2831511"/>
            <a:ext cx="49722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-&gt; High functional redundancy (Allison and </a:t>
            </a:r>
            <a:r>
              <a:rPr lang="en-US" sz="2800" dirty="0" err="1"/>
              <a:t>Martiny</a:t>
            </a:r>
            <a:r>
              <a:rPr lang="en-US" sz="2800" dirty="0"/>
              <a:t> 2012 PNAS)</a:t>
            </a:r>
          </a:p>
          <a:p>
            <a:endParaRPr lang="en-US" sz="2800" dirty="0"/>
          </a:p>
          <a:p>
            <a:r>
              <a:rPr lang="en-US" sz="2800" dirty="0"/>
              <a:t>-&gt; Taxonomy-based approach not revealing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75DA66-BBE5-5249-9A33-760FDD48EFC3}"/>
              </a:ext>
            </a:extLst>
          </p:cNvPr>
          <p:cNvSpPr txBox="1"/>
          <p:nvPr/>
        </p:nvSpPr>
        <p:spPr>
          <a:xfrm>
            <a:off x="516924" y="5332032"/>
            <a:ext cx="11479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We do not appreciate microbial composition in soil biogeochemical modelling</a:t>
            </a:r>
          </a:p>
        </p:txBody>
      </p:sp>
    </p:spTree>
    <p:extLst>
      <p:ext uri="{BB962C8B-B14F-4D97-AF65-F5344CB8AC3E}">
        <p14:creationId xmlns:p14="http://schemas.microsoft.com/office/powerpoint/2010/main" val="3594456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FCC1A-11A1-454A-A9E0-1B945764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Hypothesis: coordinated changes in community traits can offer a unifying explanation of community-function relationships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CD763-B26E-624D-8A03-031CBF55E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61" y="2161749"/>
            <a:ext cx="5943600" cy="3496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C06ED1-4425-5F45-98A9-E3BADCF420D3}"/>
              </a:ext>
            </a:extLst>
          </p:cNvPr>
          <p:cNvSpPr txBox="1"/>
          <p:nvPr/>
        </p:nvSpPr>
        <p:spPr>
          <a:xfrm>
            <a:off x="9576487" y="6129121"/>
            <a:ext cx="226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Malik et al. 2020 ISME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F8CF4-4F76-0C4C-88EF-346AFA72F7AE}"/>
              </a:ext>
            </a:extLst>
          </p:cNvPr>
          <p:cNvSpPr txBox="1"/>
          <p:nvPr/>
        </p:nvSpPr>
        <p:spPr>
          <a:xfrm>
            <a:off x="1060622" y="3173815"/>
            <a:ext cx="3059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Y: Yield</a:t>
            </a:r>
          </a:p>
          <a:p>
            <a:r>
              <a:rPr lang="en-US" sz="2400" dirty="0"/>
              <a:t>A: resource Acquisition</a:t>
            </a:r>
          </a:p>
          <a:p>
            <a:r>
              <a:rPr lang="en-US" sz="2400" dirty="0"/>
              <a:t>S: Stress tolerance</a:t>
            </a:r>
          </a:p>
        </p:txBody>
      </p:sp>
    </p:spTree>
    <p:extLst>
      <p:ext uri="{BB962C8B-B14F-4D97-AF65-F5344CB8AC3E}">
        <p14:creationId xmlns:p14="http://schemas.microsoft.com/office/powerpoint/2010/main" val="426982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117A-0043-6D44-8DD4-C8BD3D04D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240" y="127126"/>
            <a:ext cx="3493315" cy="67984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solidFill>
                  <a:srgbClr val="FF0000"/>
                </a:solidFill>
              </a:rPr>
              <a:t>DEMENTpy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242833-7339-8640-A64F-29A40BBCF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06240"/>
            <a:ext cx="2651760" cy="265176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2A493D-1C98-B24F-9EE8-85EA77C8F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19602" y="1389084"/>
            <a:ext cx="7552797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B252BF-BAB8-5943-9AC7-213942902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240" y="4206240"/>
            <a:ext cx="2651760" cy="26517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E68AB8C-C987-7941-9FE2-04A84C4A14C6}"/>
              </a:ext>
            </a:extLst>
          </p:cNvPr>
          <p:cNvSpPr/>
          <p:nvPr/>
        </p:nvSpPr>
        <p:spPr>
          <a:xfrm>
            <a:off x="4001227" y="5960657"/>
            <a:ext cx="41895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https://</a:t>
            </a:r>
            <a:r>
              <a:rPr lang="en-US" sz="1600" dirty="0" err="1">
                <a:latin typeface="Garamond" panose="02020404030301010803" pitchFamily="18" charset="0"/>
              </a:rPr>
              <a:t>github.com</a:t>
            </a:r>
            <a:r>
              <a:rPr lang="en-US" sz="1600" dirty="0">
                <a:latin typeface="Garamond" panose="02020404030301010803" pitchFamily="18" charset="0"/>
              </a:rPr>
              <a:t>/</a:t>
            </a:r>
            <a:r>
              <a:rPr lang="en-US" sz="1600" dirty="0" err="1">
                <a:latin typeface="Garamond" panose="02020404030301010803" pitchFamily="18" charset="0"/>
              </a:rPr>
              <a:t>bioatmosphere</a:t>
            </a:r>
            <a:r>
              <a:rPr lang="en-US" sz="1600" dirty="0">
                <a:latin typeface="Garamond" panose="02020404030301010803" pitchFamily="18" charset="0"/>
              </a:rPr>
              <a:t>/</a:t>
            </a:r>
            <a:r>
              <a:rPr lang="en-US" sz="1600" dirty="0" err="1">
                <a:latin typeface="Garamond" panose="02020404030301010803" pitchFamily="18" charset="0"/>
              </a:rPr>
              <a:t>DEMENTpy</a:t>
            </a:r>
            <a:endParaRPr lang="en-US" sz="1600" dirty="0">
              <a:latin typeface="Garamond" panose="02020404030301010803" pitchFamily="18" charset="0"/>
            </a:endParaRPr>
          </a:p>
        </p:txBody>
      </p:sp>
      <p:pic>
        <p:nvPicPr>
          <p:cNvPr id="1028" name="Picture 4" descr="GitHub Logos and Usage · GitHub">
            <a:extLst>
              <a:ext uri="{FF2B5EF4-FFF2-40B4-BE49-F238E27FC236}">
                <a16:creationId xmlns:a16="http://schemas.microsoft.com/office/drawing/2014/main" id="{0B0363D3-075F-D941-BED8-842FF0529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419" y="6038494"/>
            <a:ext cx="700025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E153C8-78C4-F34D-AB38-ED30A2F71F2F}"/>
              </a:ext>
            </a:extLst>
          </p:cNvPr>
          <p:cNvSpPr/>
          <p:nvPr/>
        </p:nvSpPr>
        <p:spPr>
          <a:xfrm>
            <a:off x="1072979" y="830383"/>
            <a:ext cx="100460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A trait- &amp; individual-based microbial systems modelling framework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6D62F-6DF4-9F43-94AA-FDC119F97C53}"/>
              </a:ext>
            </a:extLst>
          </p:cNvPr>
          <p:cNvSpPr txBox="1"/>
          <p:nvPr/>
        </p:nvSpPr>
        <p:spPr>
          <a:xfrm>
            <a:off x="4233150" y="6299211"/>
            <a:ext cx="439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Wang &amp; Allison 2021 </a:t>
            </a:r>
            <a:r>
              <a:rPr lang="en-US" sz="1600" i="1" dirty="0"/>
              <a:t>Ecosphere</a:t>
            </a:r>
            <a:endParaRPr lang="en-US" sz="1600" dirty="0"/>
          </a:p>
          <a:p>
            <a:r>
              <a:rPr lang="en-US" sz="1600" dirty="0"/>
              <a:t>Wang &amp; Allison 2019 </a:t>
            </a:r>
            <a:r>
              <a:rPr lang="en-US" sz="1600" i="1" dirty="0"/>
              <a:t>Soil Biology and Biochemistry</a:t>
            </a:r>
          </a:p>
        </p:txBody>
      </p:sp>
    </p:spTree>
    <p:extLst>
      <p:ext uri="{BB962C8B-B14F-4D97-AF65-F5344CB8AC3E}">
        <p14:creationId xmlns:p14="http://schemas.microsoft.com/office/powerpoint/2010/main" val="650096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E37AD-179D-C34B-A6EA-3991C3F0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Reciprocal transplant simulations</a:t>
            </a:r>
            <a:br>
              <a:rPr lang="en-US" sz="3200" b="1" dirty="0"/>
            </a:br>
            <a:r>
              <a:rPr lang="en-US" sz="3200" b="1" dirty="0"/>
              <a:t>across a climate gradient in Southern California</a:t>
            </a:r>
          </a:p>
        </p:txBody>
      </p:sp>
      <p:pic>
        <p:nvPicPr>
          <p:cNvPr id="4" name="Picture 2" descr="Location of sites across the gradient">
            <a:extLst>
              <a:ext uri="{FF2B5EF4-FFF2-40B4-BE49-F238E27FC236}">
                <a16:creationId xmlns:a16="http://schemas.microsoft.com/office/drawing/2014/main" id="{544E3730-9677-8C49-A2F8-9A93D6195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87" y="2731451"/>
            <a:ext cx="4754880" cy="28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46635F-2D33-834E-A42D-C28A8031EE1F}"/>
              </a:ext>
            </a:extLst>
          </p:cNvPr>
          <p:cNvSpPr txBox="1"/>
          <p:nvPr/>
        </p:nvSpPr>
        <p:spPr>
          <a:xfrm>
            <a:off x="838200" y="5615482"/>
            <a:ext cx="2688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Glassman et al. 2018 PNAS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81E56-DE19-D44F-BD2A-9DF02E2F8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045" y="2830076"/>
            <a:ext cx="5943600" cy="2773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F6D40C-59FB-2740-A3A3-8A25D4380B1E}"/>
              </a:ext>
            </a:extLst>
          </p:cNvPr>
          <p:cNvSpPr txBox="1"/>
          <p:nvPr/>
        </p:nvSpPr>
        <p:spPr>
          <a:xfrm>
            <a:off x="1774142" y="2011609"/>
            <a:ext cx="25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Location of 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E253CD-D449-AF42-88A0-09B92508C75A}"/>
              </a:ext>
            </a:extLst>
          </p:cNvPr>
          <p:cNvSpPr txBox="1"/>
          <p:nvPr/>
        </p:nvSpPr>
        <p:spPr>
          <a:xfrm>
            <a:off x="6885047" y="2011609"/>
            <a:ext cx="3721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Transplant Communities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8B535-10C7-7A46-95EE-789400B5214D}"/>
              </a:ext>
            </a:extLst>
          </p:cNvPr>
          <p:cNvSpPr txBox="1"/>
          <p:nvPr/>
        </p:nvSpPr>
        <p:spPr>
          <a:xfrm>
            <a:off x="8535430" y="5615482"/>
            <a:ext cx="340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Wang and Allision (in preparation)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C531B-E1D2-9C4F-A64A-447F29603864}"/>
              </a:ext>
            </a:extLst>
          </p:cNvPr>
          <p:cNvSpPr txBox="1"/>
          <p:nvPr/>
        </p:nvSpPr>
        <p:spPr>
          <a:xfrm>
            <a:off x="1084305" y="4639893"/>
            <a:ext cx="4154960" cy="64633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a typeface="DengXian" panose="02010600030101010101" pitchFamily="2" charset="-122"/>
              </a:rPr>
              <a:t>S</a:t>
            </a:r>
            <a:r>
              <a:rPr lang="en-US" sz="1800" dirty="0">
                <a:solidFill>
                  <a:srgbClr val="000000"/>
                </a:solidFill>
                <a:effectLst/>
                <a:ea typeface="DengXian" panose="02010600030101010101" pitchFamily="2" charset="-122"/>
              </a:rPr>
              <a:t>panning nearly 2,000 m of elevation and 15 °C of soil temperature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7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E1B4-6B39-2240-B62B-82327995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Impacts of microbial compositional legacy on decomposition is context-dependent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4D7BB-F360-2349-8A30-1561510E3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52" y="2574058"/>
            <a:ext cx="10516448" cy="34189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18CDF2-FC7B-6E4F-913E-21D2951CD929}"/>
              </a:ext>
            </a:extLst>
          </p:cNvPr>
          <p:cNvSpPr txBox="1"/>
          <p:nvPr/>
        </p:nvSpPr>
        <p:spPr>
          <a:xfrm>
            <a:off x="8106032" y="6308209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and Allison (in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1894657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8074-7BBB-284A-A0F1-7D72BDFE5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16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Communities across the gradient confined to a YAS space 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EC4E0C6-EF00-8640-9099-0BCFBA5DD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960857"/>
            <a:ext cx="5943600" cy="5847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467D98-CC27-2B49-A79C-D86D3E7F3469}"/>
              </a:ext>
            </a:extLst>
          </p:cNvPr>
          <p:cNvSpPr txBox="1"/>
          <p:nvPr/>
        </p:nvSpPr>
        <p:spPr>
          <a:xfrm>
            <a:off x="8857689" y="6439240"/>
            <a:ext cx="333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and Allison (in preparation)</a:t>
            </a:r>
          </a:p>
        </p:txBody>
      </p:sp>
    </p:spTree>
    <p:extLst>
      <p:ext uri="{BB962C8B-B14F-4D97-AF65-F5344CB8AC3E}">
        <p14:creationId xmlns:p14="http://schemas.microsoft.com/office/powerpoint/2010/main" val="1183803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9EC3-4359-CF4D-933C-9B225F9A6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488"/>
            <a:ext cx="10515600" cy="81438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Decomposition can be explained with two community traits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41D91-81DE-D642-BD84-7DD3DA0A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8" y="1179513"/>
            <a:ext cx="9039224" cy="56784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FDF1A4-0F7A-CB4D-B2F0-9551F9847401}"/>
              </a:ext>
            </a:extLst>
          </p:cNvPr>
          <p:cNvSpPr/>
          <p:nvPr/>
        </p:nvSpPr>
        <p:spPr>
          <a:xfrm>
            <a:off x="1421027" y="5449330"/>
            <a:ext cx="9304638" cy="11986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75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408</Words>
  <Application>Microsoft Macintosh PowerPoint</Application>
  <PresentationFormat>Widescreen</PresentationFormat>
  <Paragraphs>54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Garamond</vt:lpstr>
      <vt:lpstr>Office Theme</vt:lpstr>
      <vt:lpstr>Legacy of microbial composition matters in simulating climate-driven litter decomposition</vt:lpstr>
      <vt:lpstr>Microbial composition matters in litter decomposition</vt:lpstr>
      <vt:lpstr>We do not yet know why composition matters!</vt:lpstr>
      <vt:lpstr>Hypothesis: coordinated changes in community traits can offer a unifying explanation of community-function relationships</vt:lpstr>
      <vt:lpstr>DEMENTpy</vt:lpstr>
      <vt:lpstr>Reciprocal transplant simulations across a climate gradient in Southern California</vt:lpstr>
      <vt:lpstr>Impacts of microbial compositional legacy on decomposition is context-dependent </vt:lpstr>
      <vt:lpstr>Communities across the gradient confined to a YAS space </vt:lpstr>
      <vt:lpstr>Decomposition can be explained with two community traits</vt:lpstr>
      <vt:lpstr>A unifying framework of predicting microbial litter decomposition empirically?</vt:lpstr>
      <vt:lpstr>Take-home messages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Legacy of microbial composition matters in simulating climate-driven litter decomposition</dc:title>
  <dc:creator>Wang, Bin</dc:creator>
  <cp:lastModifiedBy>Wang, Bin</cp:lastModifiedBy>
  <cp:revision>24</cp:revision>
  <dcterms:created xsi:type="dcterms:W3CDTF">2021-12-04T15:51:15Z</dcterms:created>
  <dcterms:modified xsi:type="dcterms:W3CDTF">2021-12-21T20:14:20Z</dcterms:modified>
</cp:coreProperties>
</file>